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4039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113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458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408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5322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856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83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60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448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20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861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DB09C84-9D17-4167-B185-F3008DA4ED8E}" type="datetimeFigureOut">
              <a:rPr lang="es-CO" smtClean="0"/>
              <a:t>22/11/2022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DBF20CD-4979-42E6-B072-74557EF6920F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752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3E9D7-FE9A-E9EE-9E86-60B5A4DBC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z="5400" dirty="0"/>
              <a:t>Predicción de precipitación con variables climáticas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F4F2D1-52EC-09EE-FCF9-3C6F910B6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Por: Jhoan Londoño</a:t>
            </a:r>
          </a:p>
          <a:p>
            <a:r>
              <a:rPr lang="es-CO" dirty="0"/>
              <a:t>Curso de aprendizaje estadístico – 2022-1</a:t>
            </a:r>
          </a:p>
        </p:txBody>
      </p:sp>
    </p:spTree>
    <p:extLst>
      <p:ext uri="{BB962C8B-B14F-4D97-AF65-F5344CB8AC3E}">
        <p14:creationId xmlns:p14="http://schemas.microsoft.com/office/powerpoint/2010/main" val="146046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932760-E97B-2362-7D68-9444E2C6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776789"/>
            <a:ext cx="9096964" cy="459982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748328D-F72D-CCF4-3B0C-DF4C96A16729}"/>
              </a:ext>
            </a:extLst>
          </p:cNvPr>
          <p:cNvSpPr/>
          <p:nvPr/>
        </p:nvSpPr>
        <p:spPr>
          <a:xfrm>
            <a:off x="5467350" y="-1066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8DA22D0-1445-4752-5CD2-F93F693D9C77}"/>
              </a:ext>
            </a:extLst>
          </p:cNvPr>
          <p:cNvSpPr/>
          <p:nvPr/>
        </p:nvSpPr>
        <p:spPr>
          <a:xfrm>
            <a:off x="1371600" y="1776789"/>
            <a:ext cx="2952750" cy="4757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596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Outliers</a:t>
            </a:r>
            <a:r>
              <a:rPr lang="es-CO" dirty="0"/>
              <a:t> 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748328D-F72D-CCF4-3B0C-DF4C96A16729}"/>
              </a:ext>
            </a:extLst>
          </p:cNvPr>
          <p:cNvSpPr/>
          <p:nvPr/>
        </p:nvSpPr>
        <p:spPr>
          <a:xfrm>
            <a:off x="5467350" y="-1066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25C1F-822E-A3B2-B781-9B9FA921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628523"/>
            <a:ext cx="6016621" cy="21254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84080A-B99E-63D1-2829-CEA25A3B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36" y="3935311"/>
            <a:ext cx="6906413" cy="2125498"/>
          </a:xfrm>
          <a:prstGeom prst="rect">
            <a:avLst/>
          </a:prstGeom>
        </p:spPr>
      </p:pic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BE27F975-3716-6D2E-958A-387516FFF7B2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7016034" y="2691272"/>
            <a:ext cx="1094109" cy="1244039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2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04E03-C01B-10F6-29FE-FB0396F3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Valores Faltantes</a:t>
            </a:r>
          </a:p>
        </p:txBody>
      </p:sp>
      <p:pic>
        <p:nvPicPr>
          <p:cNvPr id="2050" name="Picture 2" descr="Quick Start | Prophet">
            <a:extLst>
              <a:ext uri="{FF2B5EF4-FFF2-40B4-BE49-F238E27FC236}">
                <a16:creationId xmlns:a16="http://schemas.microsoft.com/office/drawing/2014/main" id="{21BA9CE5-D395-7F06-D115-9B58C3E4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171700"/>
            <a:ext cx="7261644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2137AA-B5C3-F20C-1DC3-18DA322A33C8}"/>
              </a:ext>
            </a:extLst>
          </p:cNvPr>
          <p:cNvSpPr txBox="1"/>
          <p:nvPr/>
        </p:nvSpPr>
        <p:spPr>
          <a:xfrm>
            <a:off x="1371600" y="1428750"/>
            <a:ext cx="455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err="1"/>
              <a:t>Prophet</a:t>
            </a:r>
            <a:endParaRPr lang="es-CO" sz="3600" b="1" dirty="0"/>
          </a:p>
        </p:txBody>
      </p:sp>
    </p:spTree>
    <p:extLst>
      <p:ext uri="{BB962C8B-B14F-4D97-AF65-F5344CB8AC3E}">
        <p14:creationId xmlns:p14="http://schemas.microsoft.com/office/powerpoint/2010/main" val="143352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40773-14E6-B142-E151-4A41AB13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Prophet</a:t>
            </a:r>
            <a:r>
              <a:rPr lang="es-CO" dirty="0"/>
              <a:t>: Presión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C4FE33-425D-D8E0-674C-11FF4023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0" y="1647194"/>
            <a:ext cx="1139349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2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40773-14E6-B142-E151-4A41AB13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Prophet</a:t>
            </a:r>
            <a:r>
              <a:rPr lang="es-CO" dirty="0"/>
              <a:t>: Temperatura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C4FE33-425D-D8E0-674C-11FF4023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0" y="1647194"/>
            <a:ext cx="11393490" cy="45250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D3677D-C514-AF96-9677-0C5CD044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0" y="1428750"/>
            <a:ext cx="113268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Ajustes: Regresión lineal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4A95D6-7ED3-4C5E-03C4-26C221D4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2" y="1618615"/>
            <a:ext cx="1125059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9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Ajustes: Regresión lineal</a:t>
            </a:r>
            <a:br>
              <a:rPr lang="es-CO" dirty="0"/>
            </a:br>
            <a:r>
              <a:rPr lang="es-CO" sz="3600" dirty="0"/>
              <a:t>Score con respecto a la frecuencia de datos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BD7B8C-C658-5AA4-079E-F99106E3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12" y="1847850"/>
            <a:ext cx="7167776" cy="48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0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Ajustes: </a:t>
            </a:r>
            <a:r>
              <a:rPr lang="es-CO" dirty="0" err="1"/>
              <a:t>Random</a:t>
            </a:r>
            <a:r>
              <a:rPr lang="es-CO" dirty="0"/>
              <a:t> </a:t>
            </a:r>
            <a:r>
              <a:rPr lang="es-CO" dirty="0" err="1"/>
              <a:t>forest</a:t>
            </a:r>
            <a:r>
              <a:rPr lang="es-CO" dirty="0"/>
              <a:t> </a:t>
            </a:r>
            <a:r>
              <a:rPr lang="es-CO" dirty="0" err="1"/>
              <a:t>regression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21F450-9629-AC1F-A08E-1B23DAC0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1" y="1561471"/>
            <a:ext cx="1119343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Ajustes: </a:t>
            </a:r>
            <a:r>
              <a:rPr lang="es-CO" dirty="0" err="1"/>
              <a:t>Random</a:t>
            </a:r>
            <a:r>
              <a:rPr lang="es-CO" dirty="0"/>
              <a:t> Forest </a:t>
            </a:r>
            <a:r>
              <a:rPr lang="es-CO" dirty="0" err="1"/>
              <a:t>Regression</a:t>
            </a:r>
            <a:br>
              <a:rPr lang="es-CO" dirty="0"/>
            </a:br>
            <a:r>
              <a:rPr lang="es-CO" sz="3600" dirty="0"/>
              <a:t>Score con respecto a la frecuencia de datos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96FE50-E010-EDFF-7FA9-26F63C33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86" y="1818988"/>
            <a:ext cx="7013427" cy="48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180692"/>
            <a:ext cx="9601200" cy="1485900"/>
          </a:xfrm>
        </p:spPr>
        <p:txBody>
          <a:bodyPr/>
          <a:lstStyle/>
          <a:p>
            <a:r>
              <a:rPr lang="es-CO" dirty="0"/>
              <a:t>Ajustes: </a:t>
            </a:r>
            <a:r>
              <a:rPr lang="es-CO" dirty="0" err="1"/>
              <a:t>Random</a:t>
            </a:r>
            <a:r>
              <a:rPr lang="es-CO" dirty="0"/>
              <a:t> </a:t>
            </a:r>
            <a:r>
              <a:rPr lang="es-CO" dirty="0" err="1"/>
              <a:t>forest</a:t>
            </a:r>
            <a:r>
              <a:rPr lang="es-CO" dirty="0"/>
              <a:t> </a:t>
            </a:r>
            <a:r>
              <a:rPr lang="es-CO" dirty="0" err="1"/>
              <a:t>regression</a:t>
            </a:r>
            <a:br>
              <a:rPr lang="es-CO" dirty="0"/>
            </a:br>
            <a:r>
              <a:rPr lang="es-CO" sz="3600" dirty="0"/>
              <a:t>Curvas de validación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3655A9-7698-4F86-CDDC-FD941A56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23" y="1437997"/>
            <a:ext cx="4896533" cy="26673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2D111D-28ED-6530-EE54-56FE7D4E5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8"/>
          <a:stretch/>
        </p:blipFill>
        <p:spPr>
          <a:xfrm>
            <a:off x="7019586" y="1437997"/>
            <a:ext cx="4858428" cy="26100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94EA77-3352-F64C-B53F-5E437C45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76" y="4067269"/>
            <a:ext cx="4683519" cy="26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9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82FB6-4FC2-05F0-DF47-28F3CF8E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15E817-9180-69BF-D0DE-262488DA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33" y="1718080"/>
            <a:ext cx="7059635" cy="4533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674FD2-D76B-4C86-723A-F67FEBA7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333" y="1632026"/>
            <a:ext cx="7602011" cy="47060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4609C2-05A2-165E-1C66-CD3EAC35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07" y="1950026"/>
            <a:ext cx="8896261" cy="40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Ajustes: </a:t>
            </a:r>
            <a:r>
              <a:rPr lang="es-CO" dirty="0" err="1"/>
              <a:t>Random</a:t>
            </a:r>
            <a:r>
              <a:rPr lang="es-CO" dirty="0"/>
              <a:t> Forest </a:t>
            </a:r>
            <a:r>
              <a:rPr lang="es-CO" dirty="0" err="1"/>
              <a:t>Regression</a:t>
            </a:r>
            <a:br>
              <a:rPr lang="es-CO" dirty="0"/>
            </a:br>
            <a:r>
              <a:rPr lang="es-CO" sz="3600" dirty="0"/>
              <a:t>Importancia de características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A59F1F-7906-30DE-FFD6-9508B7A3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65" y="1904758"/>
            <a:ext cx="5264155" cy="44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3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Ajustes: </a:t>
            </a:r>
            <a:r>
              <a:rPr lang="es-CO" dirty="0" err="1"/>
              <a:t>Gradient</a:t>
            </a:r>
            <a:r>
              <a:rPr lang="es-CO" dirty="0"/>
              <a:t> </a:t>
            </a:r>
            <a:r>
              <a:rPr lang="es-CO" dirty="0" err="1"/>
              <a:t>Boosted</a:t>
            </a:r>
            <a:r>
              <a:rPr lang="es-CO" dirty="0"/>
              <a:t> </a:t>
            </a:r>
            <a:r>
              <a:rPr lang="es-CO" dirty="0" err="1"/>
              <a:t>Trees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833D26-2EBD-1297-2E8E-62A97AB4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8" y="1428750"/>
            <a:ext cx="1123154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C1D3B-3B3F-EF41-C9E8-746A10B5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Ajustes: </a:t>
            </a:r>
            <a:r>
              <a:rPr lang="es-CO" dirty="0" err="1"/>
              <a:t>Random</a:t>
            </a:r>
            <a:r>
              <a:rPr lang="es-CO" dirty="0"/>
              <a:t> Forest </a:t>
            </a:r>
            <a:r>
              <a:rPr lang="es-CO" dirty="0" err="1"/>
              <a:t>Regression</a:t>
            </a:r>
            <a:br>
              <a:rPr lang="es-CO" dirty="0"/>
            </a:br>
            <a:r>
              <a:rPr lang="es-CO" sz="3600" dirty="0"/>
              <a:t>Importancia de características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FA5291-04D2-9009-D112-D4A94BC0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345" y="1847607"/>
            <a:ext cx="5536405" cy="46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018EE-3DE5-5E0D-CDA4-04D91552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09850"/>
            <a:ext cx="3855720" cy="2157884"/>
          </a:xfrm>
        </p:spPr>
        <p:txBody>
          <a:bodyPr/>
          <a:lstStyle/>
          <a:p>
            <a:r>
              <a:rPr lang="es-CO" b="1" dirty="0"/>
              <a:t>Conclusiones: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9CC91-E8B6-438F-1DDA-B83486774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CO" sz="2100" dirty="0"/>
              <a:t>Se necesita un mayor número de </a:t>
            </a:r>
            <a:r>
              <a:rPr lang="es-CO" sz="2100" dirty="0" err="1"/>
              <a:t>carácterítiscas</a:t>
            </a:r>
            <a:r>
              <a:rPr lang="es-CO" sz="2100" dirty="0"/>
              <a:t> para obtener un mejor modelo. Garantizando mejores scores.</a:t>
            </a:r>
          </a:p>
          <a:p>
            <a:r>
              <a:rPr lang="es-CO" sz="2100" dirty="0"/>
              <a:t>Los resultados obtenidos se pueden comparar con provenientes de otras fuentes, por ejemplo con imágenes de nubes por satélite.</a:t>
            </a:r>
          </a:p>
          <a:p>
            <a:r>
              <a:rPr lang="es-CO" sz="2100" dirty="0"/>
              <a:t>El aumento en el número de datos se hace irrelevante para el modelo luego de cierto tiempo, por tanto, no es necesario utilizar tanto tiempo de computo.</a:t>
            </a:r>
          </a:p>
          <a:p>
            <a:r>
              <a:rPr lang="es-CO" sz="2100" dirty="0"/>
              <a:t>La característica más importa a la hora de predecir lluvia es la velocidad del viento.</a:t>
            </a:r>
          </a:p>
          <a:p>
            <a:r>
              <a:rPr lang="es-CO" sz="2100" dirty="0"/>
              <a:t>Los datos obtenidos se pueden comparar con modelos teóricos para garantizar la fiabilidad de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194383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82FB6-4FC2-05F0-DF47-28F3CF8E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</a:t>
            </a:r>
          </a:p>
        </p:txBody>
      </p:sp>
      <p:pic>
        <p:nvPicPr>
          <p:cNvPr id="8" name="Grabación de pantalla 7">
            <a:hlinkClick r:id="" action="ppaction://media"/>
            <a:extLst>
              <a:ext uri="{FF2B5EF4-FFF2-40B4-BE49-F238E27FC236}">
                <a16:creationId xmlns:a16="http://schemas.microsoft.com/office/drawing/2014/main" id="{A3C8D0B6-1C7E-8C09-38FF-681048BE27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4901" y="1664829"/>
            <a:ext cx="8255499" cy="4242461"/>
          </a:xfrm>
        </p:spPr>
      </p:pic>
    </p:spTree>
    <p:extLst>
      <p:ext uri="{BB962C8B-B14F-4D97-AF65-F5344CB8AC3E}">
        <p14:creationId xmlns:p14="http://schemas.microsoft.com/office/powerpoint/2010/main" val="334045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6B0C9-06C4-E012-E279-BFF1CD04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6E056-663E-DA30-87C6-C66A5E0A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9750"/>
            <a:ext cx="4491363" cy="4057650"/>
          </a:xfrm>
        </p:spPr>
        <p:txBody>
          <a:bodyPr/>
          <a:lstStyle/>
          <a:p>
            <a:pPr marL="0" indent="0">
              <a:buNone/>
            </a:pPr>
            <a:r>
              <a:rPr lang="es-MX" sz="2800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IDEAM - Instituto de Hidrología, Meteorología y Estudios Ambientales</a:t>
            </a:r>
          </a:p>
          <a:p>
            <a:pPr marL="0" indent="0">
              <a:buNone/>
            </a:pPr>
            <a:r>
              <a:rPr lang="es-MX" sz="280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Se encarga del estudio y recolección de datos de tipo mete</a:t>
            </a:r>
            <a:r>
              <a:rPr lang="es-MX" sz="2800" dirty="0">
                <a:solidFill>
                  <a:schemeClr val="tx1"/>
                </a:solidFill>
                <a:latin typeface="Open Sans" panose="020B0604020202020204" pitchFamily="34" charset="0"/>
              </a:rPr>
              <a:t>orológico a lo largo de Colombia mediante el uso de estaciones meteorológica</a:t>
            </a:r>
            <a:endParaRPr lang="es-MX" sz="2800" i="0" dirty="0">
              <a:solidFill>
                <a:schemeClr val="tx1"/>
              </a:solidFill>
              <a:effectLst/>
              <a:latin typeface="Open Sans" panose="020B0604020202020204" pitchFamily="34" charset="0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FF8619-6A25-BB4B-EEB4-58919CA9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38" y="1661967"/>
            <a:ext cx="5369749" cy="48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6B0C9-06C4-E012-E279-BFF1CD04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Planteamiento del problema</a:t>
            </a:r>
          </a:p>
        </p:txBody>
      </p:sp>
      <p:pic>
        <p:nvPicPr>
          <p:cNvPr id="1026" name="Picture 2" descr="Guía para diseñar Bases de Datos en Excel 📊">
            <a:extLst>
              <a:ext uri="{FF2B5EF4-FFF2-40B4-BE49-F238E27FC236}">
                <a16:creationId xmlns:a16="http://schemas.microsoft.com/office/drawing/2014/main" id="{CB1DE17F-01F2-DFE0-36B8-2E762D89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00325"/>
            <a:ext cx="4195762" cy="259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2B0806-9E96-2246-84F3-8D84F7CB7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12333"/>
          <a:stretch/>
        </p:blipFill>
        <p:spPr>
          <a:xfrm>
            <a:off x="7905750" y="2400438"/>
            <a:ext cx="3695700" cy="2993517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10FF54-EBBF-A50D-F7DC-183608B2FE02}"/>
              </a:ext>
            </a:extLst>
          </p:cNvPr>
          <p:cNvSpPr/>
          <p:nvPr/>
        </p:nvSpPr>
        <p:spPr>
          <a:xfrm>
            <a:off x="5848350" y="3429000"/>
            <a:ext cx="1847850" cy="8763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076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E64D1-791A-F2A3-B150-CCE35D8E1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CC0088-B24F-DEAF-670A-29D77D677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392689-065B-DBCC-E1CA-D4155326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83" y="1777820"/>
            <a:ext cx="9925439" cy="45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0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E64D1-791A-F2A3-B150-CCE35D8E1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CC0088-B24F-DEAF-670A-29D77D677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BE8B27-B927-1783-EAFD-2D5417DB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1877435"/>
            <a:ext cx="10068746" cy="39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0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E64D1-791A-F2A3-B150-CCE35D8E1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CC0088-B24F-DEAF-670A-29D77D677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28B457-2F7F-8146-46F9-94EE64D5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1776139"/>
            <a:ext cx="10681079" cy="40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A703-9920-8BEC-B36F-E6A26CF6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E64D1-791A-F2A3-B150-CCE35D8E1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CC0088-B24F-DEAF-670A-29D77D677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90751E-7A59-19DD-523A-9B655A32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776789"/>
            <a:ext cx="9096964" cy="45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18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192</TotalTime>
  <Words>241</Words>
  <Application>Microsoft Office PowerPoint</Application>
  <PresentationFormat>Panorámica</PresentationFormat>
  <Paragraphs>33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Franklin Gothic Book</vt:lpstr>
      <vt:lpstr>Open Sans</vt:lpstr>
      <vt:lpstr>Recorte</vt:lpstr>
      <vt:lpstr>Predicción de precipitación con variables climáticas</vt:lpstr>
      <vt:lpstr>Introducción</vt:lpstr>
      <vt:lpstr>Introducción</vt:lpstr>
      <vt:lpstr>Planteamiento del problema</vt:lpstr>
      <vt:lpstr>Planteamiento del problema</vt:lpstr>
      <vt:lpstr>Metodología </vt:lpstr>
      <vt:lpstr>Metodología </vt:lpstr>
      <vt:lpstr>Metodología </vt:lpstr>
      <vt:lpstr>Metodología </vt:lpstr>
      <vt:lpstr>Metodología </vt:lpstr>
      <vt:lpstr>Outliers </vt:lpstr>
      <vt:lpstr>Valores Faltantes</vt:lpstr>
      <vt:lpstr>Prophet: Presión</vt:lpstr>
      <vt:lpstr>Prophet: Temperatura</vt:lpstr>
      <vt:lpstr>Ajustes: Regresión lineal</vt:lpstr>
      <vt:lpstr>Ajustes: Regresión lineal Score con respecto a la frecuencia de datos</vt:lpstr>
      <vt:lpstr>Ajustes: Random forest regression</vt:lpstr>
      <vt:lpstr>Ajustes: Random Forest Regression Score con respecto a la frecuencia de datos</vt:lpstr>
      <vt:lpstr>Ajustes: Random forest regression Curvas de validación</vt:lpstr>
      <vt:lpstr>Ajustes: Random Forest Regression Importancia de características</vt:lpstr>
      <vt:lpstr>Ajustes: Gradient Boosted Trees</vt:lpstr>
      <vt:lpstr>Ajustes: Random Forest Regression Importancia de características</vt:lpstr>
      <vt:lpstr>Conclusiones: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precipitación con variables climáticas</dc:title>
  <dc:creator>JHOAN ALEJANDRO LONDOÑO RESTREPO</dc:creator>
  <cp:lastModifiedBy>JHOAN ALEJANDRO LONDOÑO RESTREPO</cp:lastModifiedBy>
  <cp:revision>4</cp:revision>
  <dcterms:created xsi:type="dcterms:W3CDTF">2022-11-22T16:29:13Z</dcterms:created>
  <dcterms:modified xsi:type="dcterms:W3CDTF">2022-11-22T19:42:45Z</dcterms:modified>
</cp:coreProperties>
</file>